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 Semi-Bold" charset="1" panose="000007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jpeg" Type="http://schemas.openxmlformats.org/officeDocument/2006/relationships/image"/><Relationship Id="rId5" Target="../media/VAGvINYaDcE.mp4" Type="http://schemas.openxmlformats.org/officeDocument/2006/relationships/video"/><Relationship Id="rId6" Target="../media/VAGvINYaDcE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jpeg" Type="http://schemas.openxmlformats.org/officeDocument/2006/relationships/image"/><Relationship Id="rId5" Target="../media/VAGvH0C1mOw.mp4" Type="http://schemas.openxmlformats.org/officeDocument/2006/relationships/video"/><Relationship Id="rId6" Target="../media/VAGvH0C1mO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0355" y="44874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2549730" y="6929910"/>
            <a:ext cx="6786495" cy="769836"/>
            <a:chOff x="0" y="0"/>
            <a:chExt cx="3582622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82622" cy="406400"/>
            </a:xfrm>
            <a:custGeom>
              <a:avLst/>
              <a:gdLst/>
              <a:ahLst/>
              <a:cxnLst/>
              <a:rect r="r" b="b" t="t" l="l"/>
              <a:pathLst>
                <a:path h="406400" w="3582622">
                  <a:moveTo>
                    <a:pt x="3379422" y="0"/>
                  </a:moveTo>
                  <a:cubicBezTo>
                    <a:pt x="3491647" y="0"/>
                    <a:pt x="3582622" y="90976"/>
                    <a:pt x="3582622" y="203200"/>
                  </a:cubicBezTo>
                  <a:cubicBezTo>
                    <a:pt x="3582622" y="315424"/>
                    <a:pt x="3491647" y="406400"/>
                    <a:pt x="3379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4CCD">
                <a:alpha val="2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582622" cy="42545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1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891336" y="6929540"/>
            <a:ext cx="2808483" cy="769836"/>
            <a:chOff x="0" y="0"/>
            <a:chExt cx="1482611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2611" cy="406400"/>
            </a:xfrm>
            <a:custGeom>
              <a:avLst/>
              <a:gdLst/>
              <a:ahLst/>
              <a:cxnLst/>
              <a:rect r="r" b="b" t="t" l="l"/>
              <a:pathLst>
                <a:path h="406400" w="1482611">
                  <a:moveTo>
                    <a:pt x="1279411" y="0"/>
                  </a:moveTo>
                  <a:cubicBezTo>
                    <a:pt x="1391635" y="0"/>
                    <a:pt x="1482611" y="90976"/>
                    <a:pt x="1482611" y="203200"/>
                  </a:cubicBezTo>
                  <a:cubicBezTo>
                    <a:pt x="1482611" y="315424"/>
                    <a:pt x="1391635" y="406400"/>
                    <a:pt x="12794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4CC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82611" cy="42545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1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266724" y="6717607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6"/>
                </a:lnTo>
                <a:lnTo>
                  <a:pt x="0" y="424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49611" y="3348611"/>
            <a:ext cx="5909689" cy="59096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0131" y="0"/>
                  </a:moveTo>
                  <a:lnTo>
                    <a:pt x="782669" y="0"/>
                  </a:lnTo>
                  <a:cubicBezTo>
                    <a:pt x="790660" y="0"/>
                    <a:pt x="798324" y="3174"/>
                    <a:pt x="803975" y="8825"/>
                  </a:cubicBezTo>
                  <a:cubicBezTo>
                    <a:pt x="809625" y="14476"/>
                    <a:pt x="812800" y="22140"/>
                    <a:pt x="812800" y="30131"/>
                  </a:cubicBezTo>
                  <a:lnTo>
                    <a:pt x="812800" y="782669"/>
                  </a:lnTo>
                  <a:cubicBezTo>
                    <a:pt x="812800" y="790660"/>
                    <a:pt x="809625" y="798324"/>
                    <a:pt x="803975" y="803975"/>
                  </a:cubicBezTo>
                  <a:cubicBezTo>
                    <a:pt x="798324" y="809625"/>
                    <a:pt x="790660" y="812800"/>
                    <a:pt x="782669" y="812800"/>
                  </a:cubicBezTo>
                  <a:lnTo>
                    <a:pt x="30131" y="812800"/>
                  </a:lnTo>
                  <a:cubicBezTo>
                    <a:pt x="22140" y="812800"/>
                    <a:pt x="14476" y="809625"/>
                    <a:pt x="8825" y="803975"/>
                  </a:cubicBezTo>
                  <a:cubicBezTo>
                    <a:pt x="3174" y="798324"/>
                    <a:pt x="0" y="790660"/>
                    <a:pt x="0" y="782669"/>
                  </a:cubicBezTo>
                  <a:lnTo>
                    <a:pt x="0" y="30131"/>
                  </a:lnTo>
                  <a:cubicBezTo>
                    <a:pt x="0" y="22140"/>
                    <a:pt x="3174" y="14476"/>
                    <a:pt x="8825" y="8825"/>
                  </a:cubicBezTo>
                  <a:cubicBezTo>
                    <a:pt x="14476" y="3174"/>
                    <a:pt x="22140" y="0"/>
                    <a:pt x="3013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838575"/>
            <a:ext cx="830752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76"/>
              </a:lnSpc>
            </a:pPr>
            <a:r>
              <a:rPr lang="en-US" sz="806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 Protocol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047343"/>
            <a:ext cx="2476636" cy="45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b="true" sz="256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41899" y="7046973"/>
            <a:ext cx="4467784" cy="45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www.lumen.onl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114925"/>
            <a:ext cx="83075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 layer for Intelligent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29769"/>
            <a:ext cx="1586408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V</a:t>
            </a:r>
            <a:r>
              <a:rPr lang="en-US" b="true" sz="45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ision: The Data Marketplace &amp; Beyond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46450"/>
            <a:ext cx="1560356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This f</a:t>
            </a: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unding allows us to build our commercial engine and transition from a founder-led project to a scalable company.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868736">
            <a:off x="17038696" y="893810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3" y="0"/>
                </a:lnTo>
                <a:lnTo>
                  <a:pt x="3003793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710" y="5019675"/>
            <a:ext cx="7443743" cy="467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9"/>
              </a:lnSpc>
              <a:spcBef>
                <a:spcPct val="0"/>
              </a:spcBef>
            </a:pPr>
            <a:r>
              <a:rPr lang="en-US" b="true" sz="2299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The Marketplace Vision:</a:t>
            </a:r>
          </a:p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 dedicated portal (</a:t>
            </a:r>
            <a:r>
              <a:rPr lang="en-US" b="true" sz="21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business.lumen.onl</a:t>
            </a:r>
            <a:r>
              <a:rPr lang="en-US" sz="21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) where data consumers can:</a:t>
            </a:r>
          </a:p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Access Data via a Secure API: 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With managed, re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vo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API ke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ys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Use Granular Filtering: 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ustom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datasets by language, quality score, complexity, and more.</a:t>
            </a:r>
          </a:p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Leverage Semantic Search: 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 keywords to search our AI-generated summaries to find code that solves specific problems.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30484" y="4857750"/>
            <a:ext cx="8664756" cy="483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Sc</a:t>
            </a:r>
            <a:r>
              <a:rPr lang="en-US" b="true" sz="2199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aling the Company:</a:t>
            </a:r>
          </a:p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is currently a founder-led team. To execute on our vision and scale effectively, this investment will allow us to hire key personnel to professionalize our core business functions: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Product &amp; Engineering: </a:t>
            </a: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Accelerate the development of the marketplace and ensure our infrastructure is enterprise-ready.</a:t>
            </a:r>
          </a:p>
          <a:p>
            <a:pPr algn="l" marL="453390" indent="-226695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Development &amp; Sales: </a:t>
            </a:r>
            <a:r>
              <a:rPr lang="en-US" sz="21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Build relationships, convert our LOI pipeline into contracts, and drive revenue.</a:t>
            </a:r>
          </a:p>
          <a:p>
            <a:pPr algn="l" marL="453390" indent="-226695" lvl="1">
              <a:lnSpc>
                <a:spcPts val="35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&amp; Brand: </a:t>
            </a:r>
            <a:r>
              <a:rPr lang="en-US" sz="21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Establish Lumen as the definitive, trusted brand in the AI data space and drive developer adoption.</a:t>
            </a:r>
          </a:p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0675" y="5657909"/>
            <a:ext cx="6612375" cy="6604110"/>
          </a:xfrm>
          <a:custGeom>
            <a:avLst/>
            <a:gdLst/>
            <a:ahLst/>
            <a:cxnLst/>
            <a:rect r="r" b="b" t="t" l="l"/>
            <a:pathLst>
              <a:path h="6604110" w="6612375">
                <a:moveTo>
                  <a:pt x="0" y="0"/>
                </a:moveTo>
                <a:lnTo>
                  <a:pt x="6612376" y="0"/>
                </a:lnTo>
                <a:lnTo>
                  <a:pt x="6612376" y="6604110"/>
                </a:lnTo>
                <a:lnTo>
                  <a:pt x="0" y="6604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68389" y="5412165"/>
            <a:ext cx="8161828" cy="371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100" b="tru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This provides an 18-month runway to achieve:</a:t>
            </a:r>
          </a:p>
          <a:p>
            <a:pPr algn="l" marL="410211" indent="-205106" lvl="1">
              <a:lnSpc>
                <a:spcPts val="3230"/>
              </a:lnSpc>
              <a:buFont typeface="Arial"/>
              <a:buChar char="•"/>
            </a:pPr>
            <a:r>
              <a:rPr lang="en-US" b="true" sz="19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Launch Marketplace MVP:</a:t>
            </a: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Go live with business.lumen.onl.</a:t>
            </a:r>
          </a:p>
          <a:p>
            <a:pPr algn="l" marL="410211" indent="-205106" lvl="1">
              <a:lnSpc>
                <a:spcPts val="3230"/>
              </a:lnSpc>
              <a:buFont typeface="Arial"/>
              <a:buChar char="•"/>
            </a:pPr>
            <a:r>
              <a:rPr lang="en-US" b="true" sz="19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Onboard 1,000+ Developers: </a:t>
            </a: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Successfully complete the Genesis Program.</a:t>
            </a:r>
          </a:p>
          <a:p>
            <a:pPr algn="l" marL="410211" indent="-205106" lvl="1">
              <a:lnSpc>
                <a:spcPts val="3230"/>
              </a:lnSpc>
              <a:buFont typeface="Arial"/>
              <a:buChar char="•"/>
            </a:pPr>
            <a:r>
              <a:rPr lang="en-US" b="true" sz="19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Convert LOIs to Contracts:</a:t>
            </a: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Turn our initial partnerships into recurring revenue.</a:t>
            </a:r>
          </a:p>
          <a:p>
            <a:pPr algn="l" marL="410211" indent="-205106" lvl="1">
              <a:lnSpc>
                <a:spcPts val="3230"/>
              </a:lnSpc>
              <a:buFont typeface="Arial"/>
              <a:buChar char="•"/>
            </a:pPr>
            <a:r>
              <a:rPr lang="en-US" b="true" sz="19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Hire Core Team: </a:t>
            </a:r>
            <a:r>
              <a:rPr lang="en-US" sz="19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Bring on our first engineering and business development hires.</a:t>
            </a:r>
          </a:p>
          <a:p>
            <a:pPr algn="l" marL="0" indent="0" lvl="0">
              <a:lnSpc>
                <a:spcPts val="323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75092" y="5499284"/>
            <a:ext cx="3656207" cy="3651636"/>
          </a:xfrm>
          <a:custGeom>
            <a:avLst/>
            <a:gdLst/>
            <a:ahLst/>
            <a:cxnLst/>
            <a:rect r="r" b="b" t="t" l="l"/>
            <a:pathLst>
              <a:path h="3651636" w="3656207">
                <a:moveTo>
                  <a:pt x="0" y="0"/>
                </a:moveTo>
                <a:lnTo>
                  <a:pt x="3656207" y="0"/>
                </a:lnTo>
                <a:lnTo>
                  <a:pt x="3656207" y="3651636"/>
                </a:lnTo>
                <a:lnTo>
                  <a:pt x="0" y="365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25253"/>
            <a:ext cx="6433961" cy="5465313"/>
            <a:chOff x="0" y="0"/>
            <a:chExt cx="1938673" cy="1646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8673" cy="1646801"/>
            </a:xfrm>
            <a:custGeom>
              <a:avLst/>
              <a:gdLst/>
              <a:ahLst/>
              <a:cxnLst/>
              <a:rect r="r" b="b" t="t" l="l"/>
              <a:pathLst>
                <a:path h="1646801" w="1938673">
                  <a:moveTo>
                    <a:pt x="57758" y="0"/>
                  </a:moveTo>
                  <a:lnTo>
                    <a:pt x="1880915" y="0"/>
                  </a:lnTo>
                  <a:cubicBezTo>
                    <a:pt x="1912814" y="0"/>
                    <a:pt x="1938673" y="25859"/>
                    <a:pt x="1938673" y="57758"/>
                  </a:cubicBezTo>
                  <a:lnTo>
                    <a:pt x="1938673" y="1589044"/>
                  </a:lnTo>
                  <a:cubicBezTo>
                    <a:pt x="1938673" y="1604362"/>
                    <a:pt x="1932588" y="1619053"/>
                    <a:pt x="1921756" y="1629884"/>
                  </a:cubicBezTo>
                  <a:cubicBezTo>
                    <a:pt x="1910924" y="1640716"/>
                    <a:pt x="1896233" y="1646801"/>
                    <a:pt x="1880915" y="1646801"/>
                  </a:cubicBezTo>
                  <a:lnTo>
                    <a:pt x="57758" y="1646801"/>
                  </a:lnTo>
                  <a:cubicBezTo>
                    <a:pt x="42440" y="1646801"/>
                    <a:pt x="27749" y="1640716"/>
                    <a:pt x="16917" y="1629884"/>
                  </a:cubicBezTo>
                  <a:cubicBezTo>
                    <a:pt x="6085" y="1619053"/>
                    <a:pt x="0" y="1604362"/>
                    <a:pt x="0" y="1589044"/>
                  </a:cubicBezTo>
                  <a:lnTo>
                    <a:pt x="0" y="57758"/>
                  </a:lnTo>
                  <a:cubicBezTo>
                    <a:pt x="0" y="42440"/>
                    <a:pt x="6085" y="27749"/>
                    <a:pt x="16917" y="16917"/>
                  </a:cubicBezTo>
                  <a:cubicBezTo>
                    <a:pt x="27749" y="6085"/>
                    <a:pt x="42440" y="0"/>
                    <a:pt x="57758" y="0"/>
                  </a:cubicBezTo>
                  <a:close/>
                </a:path>
              </a:pathLst>
            </a:custGeom>
            <a:blipFill>
              <a:blip r:embed="rId3"/>
              <a:stretch>
                <a:fillRect l="-13824" t="0" r="-13824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397197" y="7325102"/>
            <a:ext cx="2130928" cy="21309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3562" y="0"/>
                  </a:moveTo>
                  <a:lnTo>
                    <a:pt x="729238" y="0"/>
                  </a:lnTo>
                  <a:cubicBezTo>
                    <a:pt x="751400" y="0"/>
                    <a:pt x="772654" y="8804"/>
                    <a:pt x="788325" y="24475"/>
                  </a:cubicBezTo>
                  <a:cubicBezTo>
                    <a:pt x="803996" y="40146"/>
                    <a:pt x="812800" y="61400"/>
                    <a:pt x="812800" y="83562"/>
                  </a:cubicBezTo>
                  <a:lnTo>
                    <a:pt x="812800" y="729238"/>
                  </a:lnTo>
                  <a:cubicBezTo>
                    <a:pt x="812800" y="751400"/>
                    <a:pt x="803996" y="772654"/>
                    <a:pt x="788325" y="788325"/>
                  </a:cubicBezTo>
                  <a:cubicBezTo>
                    <a:pt x="772654" y="803996"/>
                    <a:pt x="751400" y="812800"/>
                    <a:pt x="729238" y="812800"/>
                  </a:cubicBezTo>
                  <a:lnTo>
                    <a:pt x="83562" y="812800"/>
                  </a:lnTo>
                  <a:cubicBezTo>
                    <a:pt x="61400" y="812800"/>
                    <a:pt x="40146" y="803996"/>
                    <a:pt x="24475" y="788325"/>
                  </a:cubicBezTo>
                  <a:cubicBezTo>
                    <a:pt x="8804" y="772654"/>
                    <a:pt x="0" y="751400"/>
                    <a:pt x="0" y="729238"/>
                  </a:cubicBezTo>
                  <a:lnTo>
                    <a:pt x="0" y="83562"/>
                  </a:lnTo>
                  <a:cubicBezTo>
                    <a:pt x="0" y="61400"/>
                    <a:pt x="8804" y="40146"/>
                    <a:pt x="24475" y="24475"/>
                  </a:cubicBezTo>
                  <a:cubicBezTo>
                    <a:pt x="40146" y="8804"/>
                    <a:pt x="61400" y="0"/>
                    <a:pt x="835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6868736">
            <a:off x="16597483" y="860341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6"/>
                </a:lnTo>
                <a:lnTo>
                  <a:pt x="0" y="336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68389" y="2714524"/>
            <a:ext cx="78563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A</a:t>
            </a:r>
            <a:r>
              <a:rPr lang="en-US" b="true" sz="65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3856" y="3830673"/>
            <a:ext cx="8146361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raising </a:t>
            </a: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$500,000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a pre-seed round to activate our data economy and build the </a:t>
            </a:r>
            <a:r>
              <a:rPr lang="en-US" sz="2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world's premier source for AI training data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1081" y="8204186"/>
            <a:ext cx="20270162" cy="3086100"/>
            <a:chOff x="0" y="0"/>
            <a:chExt cx="533864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8644" cy="812800"/>
            </a:xfrm>
            <a:custGeom>
              <a:avLst/>
              <a:gdLst/>
              <a:ahLst/>
              <a:cxnLst/>
              <a:rect r="r" b="b" t="t" l="l"/>
              <a:pathLst>
                <a:path h="812800" w="5338644">
                  <a:moveTo>
                    <a:pt x="0" y="0"/>
                  </a:moveTo>
                  <a:lnTo>
                    <a:pt x="5338644" y="0"/>
                  </a:lnTo>
                  <a:lnTo>
                    <a:pt x="5338644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190823">
                    <a:alpha val="100000"/>
                  </a:srgbClr>
                </a:gs>
                <a:gs pos="100000">
                  <a:srgbClr val="160D3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338643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762765" y="7819638"/>
            <a:ext cx="6283500" cy="769836"/>
            <a:chOff x="0" y="0"/>
            <a:chExt cx="331708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17089" cy="406400"/>
            </a:xfrm>
            <a:custGeom>
              <a:avLst/>
              <a:gdLst/>
              <a:ahLst/>
              <a:cxnLst/>
              <a:rect r="r" b="b" t="t" l="l"/>
              <a:pathLst>
                <a:path h="406400" w="3317089">
                  <a:moveTo>
                    <a:pt x="3113889" y="0"/>
                  </a:moveTo>
                  <a:cubicBezTo>
                    <a:pt x="3226113" y="0"/>
                    <a:pt x="3317089" y="90976"/>
                    <a:pt x="3317089" y="203200"/>
                  </a:cubicBezTo>
                  <a:cubicBezTo>
                    <a:pt x="3317089" y="315424"/>
                    <a:pt x="3226113" y="406400"/>
                    <a:pt x="311388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4CCD">
                <a:alpha val="2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317089" cy="42545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1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5241735" y="7819268"/>
            <a:ext cx="2671119" cy="769836"/>
            <a:chOff x="0" y="0"/>
            <a:chExt cx="141009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0096" cy="406400"/>
            </a:xfrm>
            <a:custGeom>
              <a:avLst/>
              <a:gdLst/>
              <a:ahLst/>
              <a:cxnLst/>
              <a:rect r="r" b="b" t="t" l="l"/>
              <a:pathLst>
                <a:path h="406400" w="1410096">
                  <a:moveTo>
                    <a:pt x="1206896" y="0"/>
                  </a:moveTo>
                  <a:cubicBezTo>
                    <a:pt x="1319120" y="0"/>
                    <a:pt x="1410096" y="90976"/>
                    <a:pt x="1410096" y="203200"/>
                  </a:cubicBezTo>
                  <a:cubicBezTo>
                    <a:pt x="1410096" y="315424"/>
                    <a:pt x="1319120" y="406400"/>
                    <a:pt x="12068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4C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10096" cy="42545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1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56330" y="4105275"/>
            <a:ext cx="1437534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b="true" sz="1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6868736">
            <a:off x="-2091342" y="1472764"/>
            <a:ext cx="3485445" cy="3907084"/>
          </a:xfrm>
          <a:custGeom>
            <a:avLst/>
            <a:gdLst/>
            <a:ahLst/>
            <a:cxnLst/>
            <a:rect r="r" b="b" t="t" l="l"/>
            <a:pathLst>
              <a:path h="3907084" w="3485445">
                <a:moveTo>
                  <a:pt x="0" y="0"/>
                </a:moveTo>
                <a:lnTo>
                  <a:pt x="3485445" y="0"/>
                </a:lnTo>
                <a:lnTo>
                  <a:pt x="3485445" y="3907084"/>
                </a:lnTo>
                <a:lnTo>
                  <a:pt x="0" y="390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32152" y="7937109"/>
            <a:ext cx="2476636" cy="45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b="true" sz="256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50355" y="7937479"/>
            <a:ext cx="4467784" cy="45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b="true" sz="256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www.lumen.onl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6868736">
            <a:off x="16959055" y="6212341"/>
            <a:ext cx="3485445" cy="4937743"/>
          </a:xfrm>
          <a:custGeom>
            <a:avLst/>
            <a:gdLst/>
            <a:ahLst/>
            <a:cxnLst/>
            <a:rect r="r" b="b" t="t" l="l"/>
            <a:pathLst>
              <a:path h="4937743" w="3485445">
                <a:moveTo>
                  <a:pt x="0" y="0"/>
                </a:moveTo>
                <a:lnTo>
                  <a:pt x="3485445" y="0"/>
                </a:lnTo>
                <a:lnTo>
                  <a:pt x="3485445" y="4937742"/>
                </a:lnTo>
                <a:lnTo>
                  <a:pt x="0" y="493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89" t="0" r="-1318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0675" y="5657909"/>
            <a:ext cx="6612375" cy="6604110"/>
          </a:xfrm>
          <a:custGeom>
            <a:avLst/>
            <a:gdLst/>
            <a:ahLst/>
            <a:cxnLst/>
            <a:rect r="r" b="b" t="t" l="l"/>
            <a:pathLst>
              <a:path h="6604110" w="6612375">
                <a:moveTo>
                  <a:pt x="0" y="0"/>
                </a:moveTo>
                <a:lnTo>
                  <a:pt x="6612376" y="0"/>
                </a:lnTo>
                <a:lnTo>
                  <a:pt x="6612376" y="6604110"/>
                </a:lnTo>
                <a:lnTo>
                  <a:pt x="0" y="6604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68389" y="5191478"/>
            <a:ext cx="8161828" cy="327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oisy &amp; Unreliable: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Public data from sources like GitHub is filled with low-quality tutorials, boilerplate, and insecure code.</a:t>
            </a:r>
          </a:p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Legally Risky: 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Training on scraped code without explicit consent is a copyright and IP ticking time bomb.</a:t>
            </a:r>
          </a:p>
          <a:p>
            <a:pPr algn="l" marL="410211" indent="-205106" lvl="1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The Real Value is Trapped:</a:t>
            </a:r>
            <a:r>
              <a:rPr lang="en-US" sz="19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The world's most valuable dataset—billions of lines of proprietary, human-written logic—is locked away in private repositories, generating zero value.</a:t>
            </a:r>
          </a:p>
          <a:p>
            <a:pPr algn="l" marL="0" indent="0" lvl="0">
              <a:lnSpc>
                <a:spcPts val="323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75092" y="5499284"/>
            <a:ext cx="3656207" cy="3651636"/>
          </a:xfrm>
          <a:custGeom>
            <a:avLst/>
            <a:gdLst/>
            <a:ahLst/>
            <a:cxnLst/>
            <a:rect r="r" b="b" t="t" l="l"/>
            <a:pathLst>
              <a:path h="3651636" w="3656207">
                <a:moveTo>
                  <a:pt x="0" y="0"/>
                </a:moveTo>
                <a:lnTo>
                  <a:pt x="3656207" y="0"/>
                </a:lnTo>
                <a:lnTo>
                  <a:pt x="3656207" y="3651636"/>
                </a:lnTo>
                <a:lnTo>
                  <a:pt x="0" y="365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25253"/>
            <a:ext cx="6433961" cy="5465313"/>
            <a:chOff x="0" y="0"/>
            <a:chExt cx="1938673" cy="1646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8673" cy="1646801"/>
            </a:xfrm>
            <a:custGeom>
              <a:avLst/>
              <a:gdLst/>
              <a:ahLst/>
              <a:cxnLst/>
              <a:rect r="r" b="b" t="t" l="l"/>
              <a:pathLst>
                <a:path h="1646801" w="1938673">
                  <a:moveTo>
                    <a:pt x="57758" y="0"/>
                  </a:moveTo>
                  <a:lnTo>
                    <a:pt x="1880915" y="0"/>
                  </a:lnTo>
                  <a:cubicBezTo>
                    <a:pt x="1912814" y="0"/>
                    <a:pt x="1938673" y="25859"/>
                    <a:pt x="1938673" y="57758"/>
                  </a:cubicBezTo>
                  <a:lnTo>
                    <a:pt x="1938673" y="1589044"/>
                  </a:lnTo>
                  <a:cubicBezTo>
                    <a:pt x="1938673" y="1604362"/>
                    <a:pt x="1932588" y="1619053"/>
                    <a:pt x="1921756" y="1629884"/>
                  </a:cubicBezTo>
                  <a:cubicBezTo>
                    <a:pt x="1910924" y="1640716"/>
                    <a:pt x="1896233" y="1646801"/>
                    <a:pt x="1880915" y="1646801"/>
                  </a:cubicBezTo>
                  <a:lnTo>
                    <a:pt x="57758" y="1646801"/>
                  </a:lnTo>
                  <a:cubicBezTo>
                    <a:pt x="42440" y="1646801"/>
                    <a:pt x="27749" y="1640716"/>
                    <a:pt x="16917" y="1629884"/>
                  </a:cubicBezTo>
                  <a:cubicBezTo>
                    <a:pt x="6085" y="1619053"/>
                    <a:pt x="0" y="1604362"/>
                    <a:pt x="0" y="1589044"/>
                  </a:cubicBezTo>
                  <a:lnTo>
                    <a:pt x="0" y="57758"/>
                  </a:lnTo>
                  <a:cubicBezTo>
                    <a:pt x="0" y="42440"/>
                    <a:pt x="6085" y="27749"/>
                    <a:pt x="16917" y="16917"/>
                  </a:cubicBezTo>
                  <a:cubicBezTo>
                    <a:pt x="27749" y="6085"/>
                    <a:pt x="42440" y="0"/>
                    <a:pt x="57758" y="0"/>
                  </a:cubicBezTo>
                  <a:close/>
                </a:path>
              </a:pathLst>
            </a:custGeom>
            <a:blipFill>
              <a:blip r:embed="rId3"/>
              <a:stretch>
                <a:fillRect l="-13748" t="0" r="-13748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397197" y="7325102"/>
            <a:ext cx="2130928" cy="21309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3562" y="0"/>
                  </a:moveTo>
                  <a:lnTo>
                    <a:pt x="729238" y="0"/>
                  </a:lnTo>
                  <a:cubicBezTo>
                    <a:pt x="751400" y="0"/>
                    <a:pt x="772654" y="8804"/>
                    <a:pt x="788325" y="24475"/>
                  </a:cubicBezTo>
                  <a:cubicBezTo>
                    <a:pt x="803996" y="40146"/>
                    <a:pt x="812800" y="61400"/>
                    <a:pt x="812800" y="83562"/>
                  </a:cubicBezTo>
                  <a:lnTo>
                    <a:pt x="812800" y="729238"/>
                  </a:lnTo>
                  <a:cubicBezTo>
                    <a:pt x="812800" y="751400"/>
                    <a:pt x="803996" y="772654"/>
                    <a:pt x="788325" y="788325"/>
                  </a:cubicBezTo>
                  <a:cubicBezTo>
                    <a:pt x="772654" y="803996"/>
                    <a:pt x="751400" y="812800"/>
                    <a:pt x="729238" y="812800"/>
                  </a:cubicBezTo>
                  <a:lnTo>
                    <a:pt x="83562" y="812800"/>
                  </a:lnTo>
                  <a:cubicBezTo>
                    <a:pt x="61400" y="812800"/>
                    <a:pt x="40146" y="803996"/>
                    <a:pt x="24475" y="788325"/>
                  </a:cubicBezTo>
                  <a:cubicBezTo>
                    <a:pt x="8804" y="772654"/>
                    <a:pt x="0" y="751400"/>
                    <a:pt x="0" y="729238"/>
                  </a:cubicBezTo>
                  <a:lnTo>
                    <a:pt x="0" y="83562"/>
                  </a:lnTo>
                  <a:cubicBezTo>
                    <a:pt x="0" y="61400"/>
                    <a:pt x="8804" y="40146"/>
                    <a:pt x="24475" y="24475"/>
                  </a:cubicBezTo>
                  <a:cubicBezTo>
                    <a:pt x="40146" y="8804"/>
                    <a:pt x="61400" y="0"/>
                    <a:pt x="835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6868736">
            <a:off x="16597483" y="860341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6"/>
                </a:lnTo>
                <a:lnTo>
                  <a:pt x="0" y="336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68389" y="2733574"/>
            <a:ext cx="785637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</a:t>
            </a:r>
            <a:r>
              <a:rPr lang="en-US" b="true" sz="5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is Hitting a Wall.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3856" y="3830673"/>
            <a:ext cx="8146361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race for AI dominance is bottlenecked by a simple, critical fact: the quality of training data is collapsing.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816" y="6556245"/>
            <a:ext cx="4055868" cy="4050798"/>
          </a:xfrm>
          <a:custGeom>
            <a:avLst/>
            <a:gdLst/>
            <a:ahLst/>
            <a:cxnLst/>
            <a:rect r="r" b="b" t="t" l="l"/>
            <a:pathLst>
              <a:path h="4050798" w="4055868">
                <a:moveTo>
                  <a:pt x="0" y="0"/>
                </a:moveTo>
                <a:lnTo>
                  <a:pt x="4055868" y="0"/>
                </a:lnTo>
                <a:lnTo>
                  <a:pt x="4055868" y="4050798"/>
                </a:lnTo>
                <a:lnTo>
                  <a:pt x="0" y="4050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29769"/>
            <a:ext cx="1586408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S</a:t>
            </a:r>
            <a:r>
              <a:rPr lang="en-US" b="true" sz="45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ecure Pipeline for the World's Most Valuable Data.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64754"/>
            <a:ext cx="1560356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Lumen is a decentralized protocol that creates a fair, secure, and transparent market for proprietary source code.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75600"/>
            <a:ext cx="6824228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or Developers: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 simple CLI to </a:t>
            </a: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monetize </a:t>
            </a: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their existing work. Securely. Anonymously. Effortlessly.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868736">
            <a:off x="17038696" y="893810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3" y="0"/>
                </a:lnTo>
                <a:lnTo>
                  <a:pt x="3003793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868736">
            <a:off x="8528296" y="6742307"/>
            <a:ext cx="2936798" cy="2776675"/>
          </a:xfrm>
          <a:custGeom>
            <a:avLst/>
            <a:gdLst/>
            <a:ahLst/>
            <a:cxnLst/>
            <a:rect r="r" b="b" t="t" l="l"/>
            <a:pathLst>
              <a:path h="2776675" w="2936798">
                <a:moveTo>
                  <a:pt x="0" y="0"/>
                </a:moveTo>
                <a:lnTo>
                  <a:pt x="2936798" y="0"/>
                </a:lnTo>
                <a:lnTo>
                  <a:pt x="2936798" y="2776675"/>
                </a:lnTo>
                <a:lnTo>
                  <a:pt x="0" y="2776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80" r="0" b="-92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019675"/>
            <a:ext cx="6824228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For AI Companies: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API access to a growing, </a:t>
            </a: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ethically-sourced</a:t>
            </a: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dataset of high-signal, human-written code to build a true competitive advantage.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143500"/>
            <a:ext cx="6824228" cy="2546111"/>
            <a:chOff x="0" y="0"/>
            <a:chExt cx="2056268" cy="7671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6268" cy="767191"/>
            </a:xfrm>
            <a:custGeom>
              <a:avLst/>
              <a:gdLst/>
              <a:ahLst/>
              <a:cxnLst/>
              <a:rect r="r" b="b" t="t" l="l"/>
              <a:pathLst>
                <a:path h="767191" w="2056268">
                  <a:moveTo>
                    <a:pt x="54455" y="0"/>
                  </a:moveTo>
                  <a:lnTo>
                    <a:pt x="2001813" y="0"/>
                  </a:lnTo>
                  <a:cubicBezTo>
                    <a:pt x="2031887" y="0"/>
                    <a:pt x="2056268" y="24380"/>
                    <a:pt x="2056268" y="54455"/>
                  </a:cubicBezTo>
                  <a:lnTo>
                    <a:pt x="2056268" y="712736"/>
                  </a:lnTo>
                  <a:cubicBezTo>
                    <a:pt x="2056268" y="742811"/>
                    <a:pt x="2031887" y="767191"/>
                    <a:pt x="2001813" y="767191"/>
                  </a:cubicBezTo>
                  <a:lnTo>
                    <a:pt x="54455" y="767191"/>
                  </a:lnTo>
                  <a:cubicBezTo>
                    <a:pt x="24380" y="767191"/>
                    <a:pt x="0" y="742811"/>
                    <a:pt x="0" y="712736"/>
                  </a:cubicBezTo>
                  <a:lnTo>
                    <a:pt x="0" y="54455"/>
                  </a:lnTo>
                  <a:cubicBezTo>
                    <a:pt x="0" y="24380"/>
                    <a:pt x="24380" y="0"/>
                    <a:pt x="5445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8783" r="0" b="-3878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144000" y="7054850"/>
            <a:ext cx="6824228" cy="2203450"/>
            <a:chOff x="0" y="0"/>
            <a:chExt cx="2056268" cy="6639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6268" cy="663941"/>
            </a:xfrm>
            <a:custGeom>
              <a:avLst/>
              <a:gdLst/>
              <a:ahLst/>
              <a:cxnLst/>
              <a:rect r="r" b="b" t="t" l="l"/>
              <a:pathLst>
                <a:path h="663941" w="2056268">
                  <a:moveTo>
                    <a:pt x="54455" y="0"/>
                  </a:moveTo>
                  <a:lnTo>
                    <a:pt x="2001813" y="0"/>
                  </a:lnTo>
                  <a:cubicBezTo>
                    <a:pt x="2031887" y="0"/>
                    <a:pt x="2056268" y="24380"/>
                    <a:pt x="2056268" y="54455"/>
                  </a:cubicBezTo>
                  <a:lnTo>
                    <a:pt x="2056268" y="609486"/>
                  </a:lnTo>
                  <a:cubicBezTo>
                    <a:pt x="2056268" y="639561"/>
                    <a:pt x="2031887" y="663941"/>
                    <a:pt x="2001813" y="663941"/>
                  </a:cubicBezTo>
                  <a:lnTo>
                    <a:pt x="54455" y="663941"/>
                  </a:lnTo>
                  <a:cubicBezTo>
                    <a:pt x="24380" y="663941"/>
                    <a:pt x="0" y="639561"/>
                    <a:pt x="0" y="609486"/>
                  </a:cubicBezTo>
                  <a:lnTo>
                    <a:pt x="0" y="54455"/>
                  </a:lnTo>
                  <a:cubicBezTo>
                    <a:pt x="0" y="24380"/>
                    <a:pt x="24380" y="0"/>
                    <a:pt x="5445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3170" r="0" b="-5317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8716" y="4133618"/>
            <a:ext cx="6820584" cy="490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6"/>
              </a:lnSpc>
              <a:spcBef>
                <a:spcPct val="0"/>
              </a:spcBef>
            </a:pPr>
            <a:r>
              <a:rPr lang="en-US" b="true" sz="2309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1. The Secure CLI &amp; </a:t>
            </a:r>
            <a:r>
              <a:rPr lang="en-US" b="true" sz="2309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Local-First Anonymization:</a:t>
            </a:r>
          </a:p>
          <a:p>
            <a:pPr algn="l" marL="0" indent="0" lvl="0">
              <a:lnSpc>
                <a:spcPts val="3353"/>
              </a:lnSpc>
              <a:spcBef>
                <a:spcPct val="0"/>
              </a:spcBef>
            </a:pPr>
            <a:r>
              <a:rPr lang="en-US" sz="1972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Developers use our open-source CLI to contribute. All sanitization and secret-scrubbing happens on their machine. Raw code never leaves their control.</a:t>
            </a:r>
          </a:p>
          <a:p>
            <a:pPr algn="l" marL="0" indent="0" lvl="0">
              <a:lnSpc>
                <a:spcPts val="392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26"/>
              </a:lnSpc>
              <a:spcBef>
                <a:spcPct val="0"/>
              </a:spcBef>
            </a:pPr>
            <a:r>
              <a:rPr lang="en-US" b="true" sz="2309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2. The Contributor Dashboard &amp; Wallet:</a:t>
            </a:r>
          </a:p>
          <a:p>
            <a:pPr algn="l" marL="0" indent="0" lvl="0">
              <a:lnSpc>
                <a:spcPts val="3353"/>
              </a:lnSpc>
              <a:spcBef>
                <a:spcPct val="0"/>
              </a:spcBef>
            </a:pPr>
            <a:r>
              <a:rPr lang="en-US" sz="1972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 complete web application for users to track their contribution history, see detailed valuation reports, and manage their $LUM rewards on the Solana network.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868736">
            <a:off x="16597483" y="860341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6"/>
                </a:lnTo>
                <a:lnTo>
                  <a:pt x="0" y="3367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4257443"/>
            <a:ext cx="8997675" cy="50611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485693"/>
            <a:ext cx="1491610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0"/>
              </a:lnSpc>
              <a:spcBef>
                <a:spcPct val="0"/>
              </a:spcBef>
            </a:pPr>
            <a:r>
              <a:rPr lang="en-US" b="true" sz="53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536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Fully Functional Contributor Platform.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04677"/>
            <a:ext cx="1428681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 haven't just designed a solution; we've built the engine. Our MVP is live and ready for launch.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7038696" y="893810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3" y="0"/>
                </a:lnTo>
                <a:lnTo>
                  <a:pt x="3003793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641898"/>
            <a:ext cx="2041860" cy="2041860"/>
          </a:xfrm>
          <a:custGeom>
            <a:avLst/>
            <a:gdLst/>
            <a:ahLst/>
            <a:cxnLst/>
            <a:rect r="r" b="b" t="t" l="l"/>
            <a:pathLst>
              <a:path h="2041860" w="2041860">
                <a:moveTo>
                  <a:pt x="0" y="0"/>
                </a:moveTo>
                <a:lnTo>
                  <a:pt x="2041860" y="0"/>
                </a:lnTo>
                <a:lnTo>
                  <a:pt x="2041860" y="2041860"/>
                </a:lnTo>
                <a:lnTo>
                  <a:pt x="0" y="204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493383"/>
            <a:ext cx="2041860" cy="2041860"/>
          </a:xfrm>
          <a:custGeom>
            <a:avLst/>
            <a:gdLst/>
            <a:ahLst/>
            <a:cxnLst/>
            <a:rect r="r" b="b" t="t" l="l"/>
            <a:pathLst>
              <a:path h="2041860" w="2041860">
                <a:moveTo>
                  <a:pt x="0" y="0"/>
                </a:moveTo>
                <a:lnTo>
                  <a:pt x="2041860" y="0"/>
                </a:lnTo>
                <a:lnTo>
                  <a:pt x="2041860" y="2041859"/>
                </a:lnTo>
                <a:lnTo>
                  <a:pt x="0" y="2041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27228" y="7493383"/>
            <a:ext cx="2041860" cy="2041860"/>
          </a:xfrm>
          <a:custGeom>
            <a:avLst/>
            <a:gdLst/>
            <a:ahLst/>
            <a:cxnLst/>
            <a:rect r="r" b="b" t="t" l="l"/>
            <a:pathLst>
              <a:path h="2041860" w="2041860">
                <a:moveTo>
                  <a:pt x="0" y="0"/>
                </a:moveTo>
                <a:lnTo>
                  <a:pt x="2041860" y="0"/>
                </a:lnTo>
                <a:lnTo>
                  <a:pt x="2041860" y="2041859"/>
                </a:lnTo>
                <a:lnTo>
                  <a:pt x="0" y="204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7228" y="4641898"/>
            <a:ext cx="2041860" cy="2041860"/>
          </a:xfrm>
          <a:custGeom>
            <a:avLst/>
            <a:gdLst/>
            <a:ahLst/>
            <a:cxnLst/>
            <a:rect r="r" b="b" t="t" l="l"/>
            <a:pathLst>
              <a:path h="2041860" w="2041860">
                <a:moveTo>
                  <a:pt x="0" y="0"/>
                </a:moveTo>
                <a:lnTo>
                  <a:pt x="2041860" y="0"/>
                </a:lnTo>
                <a:lnTo>
                  <a:pt x="2041860" y="2041860"/>
                </a:lnTo>
                <a:lnTo>
                  <a:pt x="0" y="2041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529769"/>
            <a:ext cx="1588521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D</a:t>
            </a:r>
            <a:r>
              <a:rPr lang="en-US" b="true" sz="5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on't Just Collect Data. We Price It.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65397"/>
            <a:ext cx="1417951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competitive advantage is our hybrid valuation engine that intelligently appraises every contribution.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8080" y="4575223"/>
            <a:ext cx="3148310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Uniqueness Check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8080" y="5267708"/>
            <a:ext cx="511322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is converted into a semantic "fingerprint" and cross-referenced against our internal network to prevent duplication and reward only novel work.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59663" y="4571747"/>
            <a:ext cx="3493591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uantitative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59663" y="5267708"/>
            <a:ext cx="511322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analyze complexity, token count, and structure for an objective baseline.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8080" y="7426708"/>
            <a:ext cx="384378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Qualitat</a:t>
            </a: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ive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58080" y="8119192"/>
            <a:ext cx="511322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leverage Google's Gemini models to score the code's architectural quality and project clarity, just like a senior engineer would.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9663" y="7426708"/>
            <a:ext cx="4058841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</a:t>
            </a: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ir Reward Calculation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59663" y="8119192"/>
            <a:ext cx="511322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final $LUM reward is a transparent synthesis of these factors, ensuring quality is rewarded over quantity.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7038696" y="893810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3" y="0"/>
                </a:lnTo>
                <a:lnTo>
                  <a:pt x="3003793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409" r="0" b="6409"/>
          <a:stretch>
            <a:fillRect/>
          </a:stretch>
        </p:blipFill>
        <p:spPr>
          <a:xfrm flipH="false" flipV="false" rot="0">
            <a:off x="2541571" y="3976642"/>
            <a:ext cx="13204859" cy="58039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41571" y="2186869"/>
            <a:ext cx="1588521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contributor experience.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1571" y="2954720"/>
            <a:ext cx="12880466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 is a demo of the contributor experience, how the code goes from your PC to our database, and how the user gets rewarded live for it.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6597483" y="860341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6"/>
                </a:lnTo>
                <a:lnTo>
                  <a:pt x="0" y="3367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24800"/>
            <a:ext cx="13340182" cy="3002064"/>
          </a:xfrm>
          <a:custGeom>
            <a:avLst/>
            <a:gdLst/>
            <a:ahLst/>
            <a:cxnLst/>
            <a:rect r="r" b="b" t="t" l="l"/>
            <a:pathLst>
              <a:path h="3002064" w="13340182">
                <a:moveTo>
                  <a:pt x="0" y="0"/>
                </a:moveTo>
                <a:lnTo>
                  <a:pt x="13340182" y="0"/>
                </a:lnTo>
                <a:lnTo>
                  <a:pt x="13340182" y="3002064"/>
                </a:lnTo>
                <a:lnTo>
                  <a:pt x="0" y="300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6" r="0" b="-3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10200"/>
            <a:ext cx="1445005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Not all data is created equal.</a:t>
            </a:r>
          </a:p>
          <a:p>
            <a:pPr algn="l">
              <a:lnSpc>
                <a:spcPts val="4560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are a boutique, not a factory.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72250"/>
            <a:ext cx="16230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Our res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earch shows a massive value gap between raw, scraped data and curated, high-quality datasets. Our valuation engine allows us to be the premier supplier of the latter.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405229"/>
            <a:ext cx="162306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Our Busin</a:t>
            </a:r>
            <a:r>
              <a:rPr lang="en-US" b="true" sz="18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ess Model: Boutique Curation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 By focusing only on quality scores of 6+, we solve the "Payout Paradox." We can afford to pay contributors fairly (0−10−100+ per project) because we sell a premium, high-value product, not a low-grade commodity.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68736">
            <a:off x="16368113" y="1395412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3" y="0"/>
                </a:lnTo>
                <a:lnTo>
                  <a:pt x="3003793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750436">
            <a:off x="3647615" y="7477827"/>
            <a:ext cx="3654290" cy="1564493"/>
          </a:xfrm>
          <a:custGeom>
            <a:avLst/>
            <a:gdLst/>
            <a:ahLst/>
            <a:cxnLst/>
            <a:rect r="r" b="b" t="t" l="l"/>
            <a:pathLst>
              <a:path h="1564493" w="3654290">
                <a:moveTo>
                  <a:pt x="0" y="1564493"/>
                </a:moveTo>
                <a:lnTo>
                  <a:pt x="3654290" y="1564493"/>
                </a:lnTo>
                <a:lnTo>
                  <a:pt x="3654290" y="0"/>
                </a:lnTo>
                <a:lnTo>
                  <a:pt x="0" y="0"/>
                </a:lnTo>
                <a:lnTo>
                  <a:pt x="0" y="156449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97177">
            <a:off x="8551093" y="5369344"/>
            <a:ext cx="4641976" cy="1987346"/>
          </a:xfrm>
          <a:custGeom>
            <a:avLst/>
            <a:gdLst/>
            <a:ahLst/>
            <a:cxnLst/>
            <a:rect r="r" b="b" t="t" l="l"/>
            <a:pathLst>
              <a:path h="1987346" w="4641976">
                <a:moveTo>
                  <a:pt x="0" y="0"/>
                </a:moveTo>
                <a:lnTo>
                  <a:pt x="4641976" y="0"/>
                </a:lnTo>
                <a:lnTo>
                  <a:pt x="4641976" y="1987347"/>
                </a:lnTo>
                <a:lnTo>
                  <a:pt x="0" y="198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95021"/>
            <a:ext cx="1199566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T</a:t>
            </a:r>
            <a:r>
              <a:rPr lang="en-US" b="true" sz="5499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urn Capital into a Moat.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410" y="5895976"/>
            <a:ext cx="5014319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use your investment to directly fund the reward pool. This solves the "chicken-and-egg" problem by creating a powerful incentive for the world's best developers to contribute their high-quality data from day one.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410" y="3503423"/>
            <a:ext cx="1448338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model uses this funding round to solve the "cold start" problem and create an invaluable, proprietary asset. It's a simple, three-step engine.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4410" y="5348098"/>
            <a:ext cx="51884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Capital as Rewards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6840" y="7638120"/>
            <a:ext cx="501431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 targeted incentive creates our core asset: an ethically-sourced, high-signal dataset of human-written code that is not available anywhere else. </a:t>
            </a:r>
            <a:r>
              <a:rPr lang="en-US" b="true" sz="18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This dataset is our defensible moat.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2058" y="5959157"/>
            <a:ext cx="501431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  <a:r>
              <a:rPr lang="en-US" sz="18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unique value of this asset allows us to secure enterprise contracts. This revenue is then used to fund the next cycle of rewards, making the entire model </a:t>
            </a:r>
            <a:r>
              <a:rPr lang="en-US" b="true" sz="18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self-sustaining.</a:t>
            </a:r>
          </a:p>
          <a:p>
            <a:pPr algn="l" marL="0" indent="0" lvl="0">
              <a:lnSpc>
                <a:spcPts val="30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36840" y="7000875"/>
            <a:ext cx="500682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Proprietary Asset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2058" y="5289391"/>
            <a:ext cx="482212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Drive Enterprise Revenue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028700"/>
            <a:ext cx="1332902" cy="1332902"/>
          </a:xfrm>
          <a:custGeom>
            <a:avLst/>
            <a:gdLst/>
            <a:ahLst/>
            <a:cxnLst/>
            <a:rect r="r" b="b" t="t" l="l"/>
            <a:pathLst>
              <a:path h="1332902" w="1332902">
                <a:moveTo>
                  <a:pt x="0" y="0"/>
                </a:moveTo>
                <a:lnTo>
                  <a:pt x="1332902" y="0"/>
                </a:lnTo>
                <a:lnTo>
                  <a:pt x="1332902" y="1332902"/>
                </a:lnTo>
                <a:lnTo>
                  <a:pt x="0" y="133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68684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6200" y="1487189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90755" y="1487189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1602" y="1372545"/>
            <a:ext cx="1858840" cy="60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7"/>
              </a:lnSpc>
            </a:pPr>
            <a:r>
              <a:rPr lang="en-US" sz="37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Lumen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54483"/>
            <a:ext cx="185770" cy="1857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4C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43318" y="-180828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868736">
            <a:off x="16597483" y="8603417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6"/>
                </a:lnTo>
                <a:lnTo>
                  <a:pt x="0" y="3367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226432" y="4696042"/>
            <a:ext cx="5797681" cy="3740572"/>
            <a:chOff x="0" y="0"/>
            <a:chExt cx="1296982" cy="836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6982" cy="836792"/>
            </a:xfrm>
            <a:custGeom>
              <a:avLst/>
              <a:gdLst/>
              <a:ahLst/>
              <a:cxnLst/>
              <a:rect r="r" b="b" t="t" l="l"/>
              <a:pathLst>
                <a:path h="836792" w="1296982">
                  <a:moveTo>
                    <a:pt x="30713" y="0"/>
                  </a:moveTo>
                  <a:lnTo>
                    <a:pt x="1266269" y="0"/>
                  </a:lnTo>
                  <a:cubicBezTo>
                    <a:pt x="1283232" y="0"/>
                    <a:pt x="1296982" y="13751"/>
                    <a:pt x="1296982" y="30713"/>
                  </a:cubicBezTo>
                  <a:lnTo>
                    <a:pt x="1296982" y="806079"/>
                  </a:lnTo>
                  <a:cubicBezTo>
                    <a:pt x="1296982" y="814225"/>
                    <a:pt x="1293747" y="822037"/>
                    <a:pt x="1287987" y="827797"/>
                  </a:cubicBezTo>
                  <a:cubicBezTo>
                    <a:pt x="1282227" y="833557"/>
                    <a:pt x="1274415" y="836792"/>
                    <a:pt x="1266269" y="836792"/>
                  </a:cubicBezTo>
                  <a:lnTo>
                    <a:pt x="30713" y="836792"/>
                  </a:lnTo>
                  <a:cubicBezTo>
                    <a:pt x="22567" y="836792"/>
                    <a:pt x="14755" y="833557"/>
                    <a:pt x="8996" y="827797"/>
                  </a:cubicBezTo>
                  <a:cubicBezTo>
                    <a:pt x="3236" y="822037"/>
                    <a:pt x="0" y="814225"/>
                    <a:pt x="0" y="806079"/>
                  </a:cubicBezTo>
                  <a:lnTo>
                    <a:pt x="0" y="30713"/>
                  </a:lnTo>
                  <a:cubicBezTo>
                    <a:pt x="0" y="22567"/>
                    <a:pt x="3236" y="14755"/>
                    <a:pt x="8996" y="8996"/>
                  </a:cubicBezTo>
                  <a:cubicBezTo>
                    <a:pt x="14755" y="3236"/>
                    <a:pt x="22567" y="0"/>
                    <a:pt x="307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70" r="0" b="-1570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561180"/>
            <a:ext cx="13467633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  <a:r>
              <a:rPr lang="en-US" b="true" sz="20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 have the product and a clear plan to activate our Value Creation Engine.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7757" y="107870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25273" y="1078706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09828" y="1078706"/>
            <a:ext cx="114947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476" y="1107281"/>
            <a:ext cx="1381925" cy="45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80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Liceria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61626"/>
            <a:ext cx="14109811" cy="105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0"/>
              </a:lnSpc>
              <a:spcBef>
                <a:spcPct val="0"/>
              </a:spcBef>
            </a:pPr>
            <a:r>
              <a:rPr lang="en-US" b="true" sz="65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P</a:t>
            </a:r>
            <a:r>
              <a:rPr lang="en-US" b="true" sz="6567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hased Plan for Market Entry.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324475"/>
            <a:ext cx="9606842" cy="393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tru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Launch Plan (Next 3 Months):</a:t>
            </a:r>
          </a:p>
          <a:p>
            <a:pPr algn="l" marL="388620" indent="-194310" lvl="1">
              <a:lnSpc>
                <a:spcPts val="3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Genesis Contributor Program:</a:t>
            </a:r>
            <a:r>
              <a:rPr lang="en-US" sz="18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Launch the beta to onboard the first 500 developers, deploying the initial reward pool and building our foundational dataset.</a:t>
            </a:r>
          </a:p>
          <a:p>
            <a:pPr algn="l" marL="388620" indent="-194310" lvl="1">
              <a:lnSpc>
                <a:spcPts val="3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Secure Strategic Launch Partners: 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We are in discussions with established developer communities and platforms to ensure a successful launch and immediate, high-quality supply.</a:t>
            </a:r>
          </a:p>
          <a:p>
            <a:pPr algn="l" marL="388620" indent="-194310" lvl="1">
              <a:lnSpc>
                <a:spcPts val="3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00" strike="noStrike" u="non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Secure First Data Partnerships: </a:t>
            </a:r>
            <a:r>
              <a:rPr lang="en-US" sz="1800" strike="noStrike" u="none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Convert our pipeline of interested AI companies into our first 3 signed Letters of Intent (LOIs), validating the demand for our asset.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684564" y="7020056"/>
            <a:ext cx="4055868" cy="4050798"/>
          </a:xfrm>
          <a:custGeom>
            <a:avLst/>
            <a:gdLst/>
            <a:ahLst/>
            <a:cxnLst/>
            <a:rect r="r" b="b" t="t" l="l"/>
            <a:pathLst>
              <a:path h="4050798" w="4055868">
                <a:moveTo>
                  <a:pt x="0" y="0"/>
                </a:moveTo>
                <a:lnTo>
                  <a:pt x="4055868" y="0"/>
                </a:lnTo>
                <a:lnTo>
                  <a:pt x="4055868" y="4050798"/>
                </a:lnTo>
                <a:lnTo>
                  <a:pt x="0" y="4050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DAGvHniFVcw</dc:identifier>
  <dcterms:modified xsi:type="dcterms:W3CDTF">2011-08-01T06:04:30Z</dcterms:modified>
  <cp:revision>1</cp:revision>
  <dc:title>Purple Pink Gradient Neon Futuristic Metaverse Presentation</dc:title>
</cp:coreProperties>
</file>